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Proxima Nova"/>
      <p:regular r:id="rId17"/>
      <p:bold r:id="rId18"/>
      <p:italic r:id="rId19"/>
      <p:boldItalic r:id="rId20"/>
    </p:embeddedFont>
    <p:embeddedFont>
      <p:font typeface="Montserrat"/>
      <p:regular r:id="rId21"/>
      <p:bold r:id="rId22"/>
      <p:italic r:id="rId23"/>
      <p:boldItalic r:id="rId24"/>
    </p:embeddedFont>
    <p:embeddedFont>
      <p:font typeface="Roboto Condensed"/>
      <p:regular r:id="rId25"/>
      <p:bold r:id="rId26"/>
      <p:italic r:id="rId27"/>
      <p:boldItalic r:id="rId28"/>
    </p:embeddedFont>
    <p:embeddedFont>
      <p:font typeface="Roboto Condensed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Condensed-bold.fntdata"/><Relationship Id="rId25" Type="http://schemas.openxmlformats.org/officeDocument/2006/relationships/font" Target="fonts/RobotoCondensed-regular.fntdata"/><Relationship Id="rId28" Type="http://schemas.openxmlformats.org/officeDocument/2006/relationships/font" Target="fonts/RobotoCondensed-boldItalic.fntdata"/><Relationship Id="rId27" Type="http://schemas.openxmlformats.org/officeDocument/2006/relationships/font" Target="fonts/RobotoCondense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Condensed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CondensedLight-italic.fntdata"/><Relationship Id="rId30" Type="http://schemas.openxmlformats.org/officeDocument/2006/relationships/font" Target="fonts/RobotoCondensedLight-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RobotoCondensedLight-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ProximaNova-regular.fntdata"/><Relationship Id="rId16" Type="http://schemas.openxmlformats.org/officeDocument/2006/relationships/slide" Target="slides/slide9.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a6c9849e8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a6c9849e8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a6c9849e8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6c9849e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6c9849e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a6c9849e8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6c9849e8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a6c9849e8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6c9849e8_0_4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the process of building software by composing </a:t>
            </a:r>
            <a:r>
              <a:rPr b="1" lang="en" sz="1600">
                <a:solidFill>
                  <a:schemeClr val="dk1"/>
                </a:solidFill>
                <a:highlight>
                  <a:srgbClr val="FFFFFF"/>
                </a:highlight>
                <a:latin typeface="Georgia"/>
                <a:ea typeface="Georgia"/>
                <a:cs typeface="Georgia"/>
                <a:sym typeface="Georgia"/>
              </a:rPr>
              <a:t>pure functions</a:t>
            </a:r>
            <a:r>
              <a:rPr lang="en" sz="1600">
                <a:solidFill>
                  <a:schemeClr val="dk1"/>
                </a:solidFill>
                <a:highlight>
                  <a:srgbClr val="FFFFFF"/>
                </a:highlight>
                <a:latin typeface="Georgia"/>
                <a:ea typeface="Georgia"/>
                <a:cs typeface="Georgia"/>
                <a:sym typeface="Georgia"/>
              </a:rPr>
              <a:t>, avoiding </a:t>
            </a:r>
            <a:r>
              <a:rPr b="1" lang="en" sz="1600">
                <a:solidFill>
                  <a:schemeClr val="dk1"/>
                </a:solidFill>
                <a:highlight>
                  <a:srgbClr val="FFFFFF"/>
                </a:highlight>
                <a:latin typeface="Georgia"/>
                <a:ea typeface="Georgia"/>
                <a:cs typeface="Georgia"/>
                <a:sym typeface="Georgia"/>
              </a:rPr>
              <a:t>shared state,</a:t>
            </a:r>
            <a:r>
              <a:rPr lang="en" sz="1600">
                <a:solidFill>
                  <a:schemeClr val="dk1"/>
                </a:solidFill>
                <a:highlight>
                  <a:srgbClr val="FFFFFF"/>
                </a:highlight>
                <a:latin typeface="Georgia"/>
                <a:ea typeface="Georgia"/>
                <a:cs typeface="Georgia"/>
                <a:sym typeface="Georgia"/>
              </a:rPr>
              <a:t> </a:t>
            </a:r>
            <a:r>
              <a:rPr b="1" lang="en" sz="1600">
                <a:solidFill>
                  <a:schemeClr val="dk1"/>
                </a:solidFill>
                <a:highlight>
                  <a:srgbClr val="FFFFFF"/>
                </a:highlight>
                <a:latin typeface="Georgia"/>
                <a:ea typeface="Georgia"/>
                <a:cs typeface="Georgia"/>
                <a:sym typeface="Georgia"/>
              </a:rPr>
              <a:t>mutable data, </a:t>
            </a:r>
            <a:r>
              <a:rPr lang="en" sz="1600">
                <a:solidFill>
                  <a:schemeClr val="dk1"/>
                </a:solidFill>
                <a:highlight>
                  <a:srgbClr val="FFFFFF"/>
                </a:highlight>
                <a:latin typeface="Georgia"/>
                <a:ea typeface="Georgia"/>
                <a:cs typeface="Georgia"/>
                <a:sym typeface="Georgia"/>
              </a:rPr>
              <a:t>and </a:t>
            </a:r>
            <a:r>
              <a:rPr b="1" lang="en" sz="1600">
                <a:solidFill>
                  <a:schemeClr val="dk1"/>
                </a:solidFill>
                <a:highlight>
                  <a:srgbClr val="FFFFFF"/>
                </a:highlight>
                <a:latin typeface="Georgia"/>
                <a:ea typeface="Georgia"/>
                <a:cs typeface="Georgia"/>
                <a:sym typeface="Georgia"/>
              </a:rPr>
              <a:t>side-effects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a7544430d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7544430d_0_1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a83ccfe61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a83ccfe61_0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a7544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a7544430d_0_1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5020748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5020748ca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a6c9849e8_0_409: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238" name="Google Shape;238;g3a6c9849e8_0_409: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g3a6c9849e8_0_409: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s://en.wikipedia.org/wiki/Functional_programming" TargetMode="External"/><Relationship Id="rId5" Type="http://schemas.openxmlformats.org/officeDocument/2006/relationships/image" Target="../media/image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hyperlink" Target="https://platzi.com/redux/tutoriales/funciones-puras-una-breve-introduccion-a-la-programacion-funcion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hyperlink" Target="https://medium.com/javascript-scene/master-the-javascript-interview-what-is-a-pure-function-d1c076bec97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hyperlink" Target="https://hackernoon.com/effective-functional-javascript-first-class-and-higher-order-functions-713fde8df50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hyperlink" Target="https://codepen.io/Chuloo/pen/gKmEB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788025"/>
            <a:ext cx="38298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a:t>
            </a:r>
            <a:r>
              <a:rPr b="1" lang="en">
                <a:latin typeface="Montserrat"/>
                <a:ea typeface="Montserrat"/>
                <a:cs typeface="Montserrat"/>
                <a:sym typeface="Montserrat"/>
              </a:rPr>
              <a:t> Studio. Day 9</a:t>
            </a:r>
            <a:br>
              <a:rPr b="1" lang="en" sz="3600">
                <a:latin typeface="Montserrat"/>
                <a:ea typeface="Montserrat"/>
                <a:cs typeface="Montserrat"/>
                <a:sym typeface="Montserrat"/>
              </a:rPr>
            </a:br>
            <a:r>
              <a:rPr b="1" lang="en" sz="2400">
                <a:latin typeface="Montserrat"/>
                <a:ea typeface="Montserrat"/>
                <a:cs typeface="Montserrat"/>
                <a:sym typeface="Montserrat"/>
              </a:rPr>
              <a:t>Bootcamp: 	React - Functional Programming</a:t>
            </a:r>
            <a:endParaRPr b="1" sz="24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681925" y="1008550"/>
            <a:ext cx="3119100" cy="358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a:solidFill>
                  <a:srgbClr val="E9188F"/>
                </a:solidFill>
                <a:latin typeface="Roboto Condensed"/>
                <a:ea typeface="Roboto Condensed"/>
                <a:cs typeface="Roboto Condensed"/>
                <a:sym typeface="Roboto Condensed"/>
              </a:rPr>
              <a:t>What is functional programming?</a:t>
            </a:r>
            <a:br>
              <a:rPr lang="en">
                <a:solidFill>
                  <a:schemeClr val="dk1"/>
                </a:solidFill>
                <a:latin typeface="Roboto Condensed Light"/>
                <a:ea typeface="Roboto Condensed Light"/>
                <a:cs typeface="Roboto Condensed Light"/>
                <a:sym typeface="Roboto Condensed Light"/>
              </a:rPr>
            </a:b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rgbClr val="222222"/>
                </a:solidFill>
                <a:highlight>
                  <a:srgbClr val="FFFFFF"/>
                </a:highlight>
                <a:latin typeface="Roboto Condensed"/>
                <a:ea typeface="Roboto Condensed"/>
                <a:cs typeface="Roboto Condensed"/>
                <a:sym typeface="Roboto Condensed"/>
              </a:rPr>
              <a:t>In computer science, functional programming is a programming paradigm—a style of building the structure and elements of computer </a:t>
            </a:r>
            <a:r>
              <a:rPr b="1" lang="en">
                <a:solidFill>
                  <a:srgbClr val="222222"/>
                </a:solidFill>
                <a:highlight>
                  <a:srgbClr val="FFFFFF"/>
                </a:highlight>
                <a:latin typeface="Roboto Condensed"/>
                <a:ea typeface="Roboto Condensed"/>
                <a:cs typeface="Roboto Condensed"/>
                <a:sym typeface="Roboto Condensed"/>
              </a:rPr>
              <a:t>programs</a:t>
            </a:r>
            <a:r>
              <a:rPr lang="en">
                <a:solidFill>
                  <a:srgbClr val="222222"/>
                </a:solidFill>
                <a:highlight>
                  <a:srgbClr val="FFFFFF"/>
                </a:highlight>
                <a:latin typeface="Roboto Condensed"/>
                <a:ea typeface="Roboto Condensed"/>
                <a:cs typeface="Roboto Condensed"/>
                <a:sym typeface="Roboto Condensed"/>
              </a:rPr>
              <a:t>—that treats computation as the evaluation of mathematical functions and avoids changing-state and mutable data.</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a:t>
            </a:r>
            <a:r>
              <a:rPr lang="en" u="sng">
                <a:solidFill>
                  <a:schemeClr val="hlink"/>
                </a:solidFill>
                <a:latin typeface="Roboto Condensed Light"/>
                <a:ea typeface="Roboto Condensed Light"/>
                <a:cs typeface="Roboto Condensed Light"/>
                <a:sym typeface="Roboto Condensed Light"/>
                <a:hlinkClick r:id="rId4"/>
              </a:rPr>
              <a:t>Wikipedia</a:t>
            </a:r>
            <a:r>
              <a:rPr lang="en">
                <a:solidFill>
                  <a:schemeClr val="dk1"/>
                </a:solidFill>
                <a:latin typeface="Roboto Condensed Light"/>
                <a:ea typeface="Roboto Condensed Light"/>
                <a:cs typeface="Roboto Condensed Light"/>
                <a:sym typeface="Roboto Condensed Light"/>
              </a:rPr>
              <a:t> </a:t>
            </a:r>
            <a:endParaRPr>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7"/>
          <p:cNvSpPr/>
          <p:nvPr/>
        </p:nvSpPr>
        <p:spPr>
          <a:xfrm>
            <a:off x="4866258" y="903759"/>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What is?</a:t>
            </a:r>
            <a:endParaRPr>
              <a:solidFill>
                <a:srgbClr val="FFFFFF"/>
              </a:solidFill>
              <a:latin typeface="Roboto Condensed"/>
              <a:ea typeface="Roboto Condensed"/>
              <a:cs typeface="Roboto Condensed"/>
              <a:sym typeface="Roboto Condensed"/>
            </a:endParaRPr>
          </a:p>
        </p:txBody>
      </p:sp>
      <p:sp>
        <p:nvSpPr>
          <p:cNvPr id="163" name="Google Shape;163;p37"/>
          <p:cNvSpPr/>
          <p:nvPr/>
        </p:nvSpPr>
        <p:spPr>
          <a:xfrm>
            <a:off x="4866251" y="1582794"/>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Stateless</a:t>
            </a:r>
            <a:endParaRPr>
              <a:solidFill>
                <a:srgbClr val="FFFFFF"/>
              </a:solidFill>
              <a:latin typeface="Roboto Condensed"/>
              <a:ea typeface="Roboto Condensed"/>
              <a:cs typeface="Roboto Condensed"/>
              <a:sym typeface="Roboto Condensed"/>
            </a:endParaRPr>
          </a:p>
        </p:txBody>
      </p:sp>
      <p:pic>
        <p:nvPicPr>
          <p:cNvPr id="164" name="Google Shape;164;p37"/>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
        <p:nvSpPr>
          <p:cNvPr id="165" name="Google Shape;165;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6" name="Google Shape;166;p37"/>
          <p:cNvPicPr preferRelativeResize="0"/>
          <p:nvPr/>
        </p:nvPicPr>
        <p:blipFill>
          <a:blip r:embed="rId6">
            <a:alphaModFix/>
          </a:blip>
          <a:stretch>
            <a:fillRect/>
          </a:stretch>
        </p:blipFill>
        <p:spPr>
          <a:xfrm>
            <a:off x="226717" y="279585"/>
            <a:ext cx="153570" cy="120622"/>
          </a:xfrm>
          <a:prstGeom prst="rect">
            <a:avLst/>
          </a:prstGeom>
          <a:noFill/>
          <a:ln>
            <a:noFill/>
          </a:ln>
        </p:spPr>
      </p:pic>
      <p:sp>
        <p:nvSpPr>
          <p:cNvPr id="167" name="Google Shape;167;p37"/>
          <p:cNvSpPr/>
          <p:nvPr/>
        </p:nvSpPr>
        <p:spPr>
          <a:xfrm>
            <a:off x="4866250" y="2255055"/>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Pure Functions</a:t>
            </a:r>
            <a:endParaRPr>
              <a:solidFill>
                <a:srgbClr val="FFFFFF"/>
              </a:solidFill>
              <a:latin typeface="Roboto Condensed"/>
              <a:ea typeface="Roboto Condensed"/>
              <a:cs typeface="Roboto Condensed"/>
              <a:sym typeface="Roboto Condensed"/>
            </a:endParaRPr>
          </a:p>
        </p:txBody>
      </p:sp>
      <p:sp>
        <p:nvSpPr>
          <p:cNvPr id="168" name="Google Shape;168;p37"/>
          <p:cNvSpPr/>
          <p:nvPr/>
        </p:nvSpPr>
        <p:spPr>
          <a:xfrm>
            <a:off x="4866250" y="2927330"/>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First-class vs Higher-order Functions</a:t>
            </a:r>
            <a:endParaRPr>
              <a:solidFill>
                <a:srgbClr val="FFFFFF"/>
              </a:solidFill>
              <a:latin typeface="Roboto Condensed"/>
              <a:ea typeface="Roboto Condensed"/>
              <a:cs typeface="Roboto Condensed"/>
              <a:sym typeface="Roboto Condensed"/>
            </a:endParaRPr>
          </a:p>
        </p:txBody>
      </p:sp>
      <p:sp>
        <p:nvSpPr>
          <p:cNvPr id="169" name="Google Shape;169;p37"/>
          <p:cNvSpPr/>
          <p:nvPr/>
        </p:nvSpPr>
        <p:spPr>
          <a:xfrm>
            <a:off x="4866250" y="3606355"/>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Advantage</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sp>
        <p:nvSpPr>
          <p:cNvPr id="174" name="Google Shape;174;p38"/>
          <p:cNvSpPr txBox="1"/>
          <p:nvPr/>
        </p:nvSpPr>
        <p:spPr>
          <a:xfrm>
            <a:off x="390125" y="713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r>
              <a:rPr b="1" lang="en" sz="2400">
                <a:latin typeface="Montserrat"/>
                <a:ea typeface="Montserrat"/>
                <a:cs typeface="Montserrat"/>
                <a:sym typeface="Montserrat"/>
              </a:rPr>
              <a:t>Stateless</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75" name="Google Shape;175;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7" name="Google Shape;177;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8" name="Google Shape;178;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9" name="Google Shape;179;p38"/>
          <p:cNvSpPr txBox="1"/>
          <p:nvPr/>
        </p:nvSpPr>
        <p:spPr>
          <a:xfrm>
            <a:off x="594575" y="1706325"/>
            <a:ext cx="3460800" cy="25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212121"/>
                </a:solidFill>
                <a:highlight>
                  <a:srgbClr val="FFFFFF"/>
                </a:highlight>
                <a:latin typeface="Roboto Condensed"/>
                <a:ea typeface="Roboto Condensed"/>
                <a:cs typeface="Roboto Condensed"/>
                <a:sym typeface="Roboto Condensed"/>
              </a:rPr>
              <a:t>Functional Programming</a:t>
            </a:r>
            <a:r>
              <a:rPr lang="en">
                <a:solidFill>
                  <a:srgbClr val="212121"/>
                </a:solidFill>
                <a:highlight>
                  <a:srgbClr val="FFFFFF"/>
                </a:highlight>
                <a:latin typeface="Roboto Condensed"/>
                <a:ea typeface="Roboto Condensed"/>
                <a:cs typeface="Roboto Condensed"/>
                <a:sym typeface="Roboto Condensed"/>
              </a:rPr>
              <a:t> is a programming paradigm in which the global state does not exist (</a:t>
            </a:r>
            <a:r>
              <a:rPr i="1" lang="en">
                <a:solidFill>
                  <a:srgbClr val="212121"/>
                </a:solidFill>
                <a:highlight>
                  <a:srgbClr val="FFFFFF"/>
                </a:highlight>
                <a:latin typeface="Roboto Condensed"/>
                <a:ea typeface="Roboto Condensed"/>
                <a:cs typeface="Roboto Condensed"/>
                <a:sym typeface="Roboto Condensed"/>
              </a:rPr>
              <a:t>or is not considered</a:t>
            </a:r>
            <a:r>
              <a:rPr lang="en">
                <a:solidFill>
                  <a:srgbClr val="212121"/>
                </a:solidFill>
                <a:highlight>
                  <a:srgbClr val="FFFFFF"/>
                </a:highlight>
                <a:latin typeface="Roboto Condensed"/>
                <a:ea typeface="Roboto Condensed"/>
                <a:cs typeface="Roboto Condensed"/>
                <a:sym typeface="Roboto Condensed"/>
              </a:rPr>
              <a:t>), it is not part of the basic logic of programming. In other words, it is stateless or stateless programming, in which the global state of an application is not accessed or attempted, but rather everything is immutable.</a:t>
            </a:r>
            <a:endParaRPr>
              <a:solidFill>
                <a:srgbClr val="606164"/>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100">
              <a:solidFill>
                <a:srgbClr val="333333"/>
              </a:solidFill>
            </a:endParaRPr>
          </a:p>
          <a:p>
            <a:pPr indent="0" lvl="0" marL="0" rtl="0" algn="l">
              <a:lnSpc>
                <a:spcPct val="115000"/>
              </a:lnSpc>
              <a:spcBef>
                <a:spcPts val="0"/>
              </a:spcBef>
              <a:spcAft>
                <a:spcPts val="0"/>
              </a:spcAft>
              <a:buNone/>
            </a:pPr>
            <a:r>
              <a:rPr lang="en" sz="1100" u="sng">
                <a:solidFill>
                  <a:schemeClr val="hlink"/>
                </a:solidFill>
                <a:hlinkClick r:id="rId5"/>
              </a:rPr>
              <a:t>Source</a:t>
            </a:r>
            <a:endParaRPr sz="11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Google Shape;184;p39"/>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Pure Functions</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85" name="Google Shape;185;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87" name="Google Shape;187;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88" name="Google Shape;188;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89" name="Google Shape;189;p39"/>
          <p:cNvSpPr txBox="1"/>
          <p:nvPr/>
        </p:nvSpPr>
        <p:spPr>
          <a:xfrm>
            <a:off x="585150" y="1536450"/>
            <a:ext cx="3000000" cy="280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a:solidFill>
                  <a:schemeClr val="dk1"/>
                </a:solidFill>
                <a:latin typeface="Roboto Condensed"/>
                <a:ea typeface="Roboto Condensed"/>
                <a:cs typeface="Roboto Condensed"/>
                <a:sym typeface="Roboto Condensed"/>
              </a:rPr>
              <a:t>A </a:t>
            </a:r>
            <a:r>
              <a:rPr b="1" lang="en">
                <a:solidFill>
                  <a:schemeClr val="dk1"/>
                </a:solidFill>
                <a:latin typeface="Roboto Condensed"/>
                <a:ea typeface="Roboto Condensed"/>
                <a:cs typeface="Roboto Condensed"/>
                <a:sym typeface="Roboto Condensed"/>
              </a:rPr>
              <a:t>pure function</a:t>
            </a:r>
            <a:r>
              <a:rPr lang="en">
                <a:solidFill>
                  <a:schemeClr val="dk1"/>
                </a:solidFill>
                <a:latin typeface="Roboto Condensed"/>
                <a:ea typeface="Roboto Condensed"/>
                <a:cs typeface="Roboto Condensed"/>
                <a:sym typeface="Roboto Condensed"/>
              </a:rPr>
              <a:t> is a function which:</a:t>
            </a:r>
            <a:endParaRPr>
              <a:solidFill>
                <a:schemeClr val="dk1"/>
              </a:solidFill>
              <a:latin typeface="Roboto Condensed"/>
              <a:ea typeface="Roboto Condensed"/>
              <a:cs typeface="Roboto Condensed"/>
              <a:sym typeface="Roboto Condensed"/>
            </a:endParaRPr>
          </a:p>
          <a:p>
            <a:pPr indent="-323850" lvl="0" marL="457200" rtl="0" algn="l">
              <a:lnSpc>
                <a:spcPct val="100000"/>
              </a:lnSpc>
              <a:spcBef>
                <a:spcPts val="500"/>
              </a:spcBef>
              <a:spcAft>
                <a:spcPts val="0"/>
              </a:spcAft>
              <a:buClr>
                <a:schemeClr val="dk1"/>
              </a:buClr>
              <a:buSzPts val="1500"/>
              <a:buFont typeface="Roboto Condensed"/>
              <a:buChar char="●"/>
            </a:pPr>
            <a:r>
              <a:rPr lang="en">
                <a:solidFill>
                  <a:schemeClr val="dk1"/>
                </a:solidFill>
                <a:latin typeface="Roboto Condensed"/>
                <a:ea typeface="Roboto Condensed"/>
                <a:cs typeface="Roboto Condensed"/>
                <a:sym typeface="Roboto Condensed"/>
              </a:rPr>
              <a:t>Given the same input, will always return the same output.</a:t>
            </a:r>
            <a:endParaRPr>
              <a:solidFill>
                <a:schemeClr val="dk1"/>
              </a:solidFill>
              <a:latin typeface="Roboto Condensed"/>
              <a:ea typeface="Roboto Condensed"/>
              <a:cs typeface="Roboto Condensed"/>
              <a:sym typeface="Roboto Condensed"/>
            </a:endParaRPr>
          </a:p>
          <a:p>
            <a:pPr indent="-323850" lvl="0" marL="457200" rtl="0" algn="l">
              <a:lnSpc>
                <a:spcPct val="100000"/>
              </a:lnSpc>
              <a:spcBef>
                <a:spcPts val="0"/>
              </a:spcBef>
              <a:spcAft>
                <a:spcPts val="0"/>
              </a:spcAft>
              <a:buClr>
                <a:schemeClr val="dk1"/>
              </a:buClr>
              <a:buSzPts val="1500"/>
              <a:buFont typeface="Roboto Condensed"/>
              <a:buChar char="●"/>
            </a:pPr>
            <a:r>
              <a:rPr lang="en">
                <a:solidFill>
                  <a:schemeClr val="dk1"/>
                </a:solidFill>
                <a:latin typeface="Roboto Condensed"/>
                <a:ea typeface="Roboto Condensed"/>
                <a:cs typeface="Roboto Condensed"/>
                <a:sym typeface="Roboto Condensed"/>
              </a:rPr>
              <a:t>Produces no side effects.</a:t>
            </a:r>
            <a:endParaRPr>
              <a:solidFill>
                <a:schemeClr val="dk1"/>
              </a:solidFill>
              <a:latin typeface="Roboto Condensed"/>
              <a:ea typeface="Roboto Condensed"/>
              <a:cs typeface="Roboto Condensed"/>
              <a:sym typeface="Roboto Condensed"/>
            </a:endParaRPr>
          </a:p>
          <a:p>
            <a:pPr indent="0" lvl="0" marL="0" rtl="0" algn="l">
              <a:lnSpc>
                <a:spcPct val="100000"/>
              </a:lnSpc>
              <a:spcBef>
                <a:spcPts val="50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lnSpc>
                <a:spcPct val="100000"/>
              </a:lnSpc>
              <a:spcBef>
                <a:spcPts val="500"/>
              </a:spcBef>
              <a:spcAft>
                <a:spcPts val="0"/>
              </a:spcAft>
              <a:buNone/>
            </a:pPr>
            <a:r>
              <a:rPr i="1" lang="en" sz="1200">
                <a:solidFill>
                  <a:schemeClr val="dk1"/>
                </a:solidFill>
                <a:highlight>
                  <a:srgbClr val="FFFFFF"/>
                </a:highlight>
                <a:latin typeface="Roboto Condensed"/>
                <a:ea typeface="Roboto Condensed"/>
                <a:cs typeface="Roboto Condensed"/>
                <a:sym typeface="Roboto Condensed"/>
              </a:rPr>
              <a:t>“A dead giveaway that a function is impure is if it makes sense to call it without using its return value. For pure functions, that’s a noop.”</a:t>
            </a:r>
            <a:endParaRPr sz="1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a:p>
            <a:pPr indent="-317500" lvl="0" marL="457200" rtl="0" algn="l">
              <a:spcBef>
                <a:spcPts val="0"/>
              </a:spcBef>
              <a:spcAft>
                <a:spcPts val="0"/>
              </a:spcAft>
              <a:buSzPts val="1400"/>
              <a:buFont typeface="Roboto Condensed"/>
              <a:buChar char="-"/>
            </a:pPr>
            <a:r>
              <a:rPr lang="en" u="sng">
                <a:solidFill>
                  <a:schemeClr val="hlink"/>
                </a:solidFill>
                <a:latin typeface="Roboto Condensed"/>
                <a:ea typeface="Roboto Condensed"/>
                <a:cs typeface="Roboto Condensed"/>
                <a:sym typeface="Roboto Condensed"/>
                <a:hlinkClick r:id="rId5"/>
              </a:rPr>
              <a:t>source</a:t>
            </a:r>
            <a:endParaRPr>
              <a:latin typeface="Roboto Condensed"/>
              <a:ea typeface="Roboto Condensed"/>
              <a:cs typeface="Roboto Condensed"/>
              <a:sym typeface="Roboto Condensed"/>
            </a:endParaRPr>
          </a:p>
        </p:txBody>
      </p:sp>
      <p:sp>
        <p:nvSpPr>
          <p:cNvPr id="190" name="Google Shape;190;p39"/>
          <p:cNvSpPr/>
          <p:nvPr/>
        </p:nvSpPr>
        <p:spPr>
          <a:xfrm>
            <a:off x="4721575" y="1177450"/>
            <a:ext cx="3586500" cy="1514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9"/>
          <p:cNvSpPr txBox="1"/>
          <p:nvPr/>
        </p:nvSpPr>
        <p:spPr>
          <a:xfrm>
            <a:off x="5083200" y="1363900"/>
            <a:ext cx="3000000" cy="113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C594C5"/>
                </a:solidFill>
                <a:latin typeface="Courier New"/>
                <a:ea typeface="Courier New"/>
                <a:cs typeface="Courier New"/>
                <a:sym typeface="Courier New"/>
              </a:rPr>
              <a:t>function</a:t>
            </a:r>
            <a:r>
              <a:rPr lang="en" sz="900">
                <a:solidFill>
                  <a:srgbClr val="CDD3DE"/>
                </a:solidFill>
                <a:latin typeface="Courier New"/>
                <a:ea typeface="Courier New"/>
                <a:cs typeface="Courier New"/>
                <a:sym typeface="Courier New"/>
              </a:rPr>
              <a:t> </a:t>
            </a:r>
            <a:r>
              <a:rPr lang="en" sz="900">
                <a:solidFill>
                  <a:srgbClr val="6699CC"/>
                </a:solidFill>
                <a:latin typeface="Courier New"/>
                <a:ea typeface="Courier New"/>
                <a:cs typeface="Courier New"/>
                <a:sym typeface="Courier New"/>
              </a:rPr>
              <a:t>add</a:t>
            </a:r>
            <a:r>
              <a:rPr lang="en" sz="900">
                <a:solidFill>
                  <a:srgbClr val="5FB3B3"/>
                </a:solidFill>
                <a:latin typeface="Courier New"/>
                <a:ea typeface="Courier New"/>
                <a:cs typeface="Courier New"/>
                <a:sym typeface="Courier New"/>
              </a:rPr>
              <a:t>(</a:t>
            </a:r>
            <a:r>
              <a:rPr lang="en" sz="900">
                <a:solidFill>
                  <a:srgbClr val="CDD3DE"/>
                </a:solidFill>
                <a:latin typeface="Courier New"/>
                <a:ea typeface="Courier New"/>
                <a:cs typeface="Courier New"/>
                <a:sym typeface="Courier New"/>
              </a:rPr>
              <a:t>a, b</a:t>
            </a:r>
            <a:r>
              <a:rPr lang="en" sz="900">
                <a:solidFill>
                  <a:srgbClr val="5FB3B3"/>
                </a:solidFill>
                <a:latin typeface="Courier New"/>
                <a:ea typeface="Courier New"/>
                <a:cs typeface="Courier New"/>
                <a:sym typeface="Courier New"/>
              </a:rPr>
              <a:t>)</a:t>
            </a:r>
            <a:r>
              <a:rPr lang="en" sz="900">
                <a:solidFill>
                  <a:srgbClr val="CDD3DE"/>
                </a:solidFill>
                <a:latin typeface="Courier New"/>
                <a:ea typeface="Courier New"/>
                <a:cs typeface="Courier New"/>
                <a:sym typeface="Courier New"/>
              </a:rPr>
              <a:t> {</a:t>
            </a:r>
            <a:endParaRPr sz="9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699CC"/>
                </a:solidFill>
                <a:latin typeface="Courier New"/>
                <a:ea typeface="Courier New"/>
                <a:cs typeface="Courier New"/>
                <a:sym typeface="Courier New"/>
              </a:rPr>
              <a:t> let </a:t>
            </a:r>
            <a:r>
              <a:rPr lang="en" sz="900">
                <a:solidFill>
                  <a:srgbClr val="CDD3DE"/>
                </a:solidFill>
                <a:latin typeface="Courier New"/>
                <a:ea typeface="Courier New"/>
                <a:cs typeface="Courier New"/>
                <a:sym typeface="Courier New"/>
              </a:rPr>
              <a:t>result</a:t>
            </a:r>
            <a:r>
              <a:rPr lang="en" sz="900">
                <a:solidFill>
                  <a:srgbClr val="6699CC"/>
                </a:solidFill>
                <a:latin typeface="Courier New"/>
                <a:ea typeface="Courier New"/>
                <a:cs typeface="Courier New"/>
                <a:sym typeface="Courier New"/>
              </a:rPr>
              <a:t> = </a:t>
            </a:r>
            <a:r>
              <a:rPr lang="en" sz="900">
                <a:solidFill>
                  <a:srgbClr val="CDD3DE"/>
                </a:solidFill>
                <a:latin typeface="Courier New"/>
                <a:ea typeface="Courier New"/>
                <a:cs typeface="Courier New"/>
                <a:sym typeface="Courier New"/>
              </a:rPr>
              <a:t>a</a:t>
            </a:r>
            <a:r>
              <a:rPr lang="en" sz="900">
                <a:solidFill>
                  <a:srgbClr val="6699CC"/>
                </a:solidFill>
                <a:latin typeface="Courier New"/>
                <a:ea typeface="Courier New"/>
                <a:cs typeface="Courier New"/>
                <a:sym typeface="Courier New"/>
              </a:rPr>
              <a:t> + </a:t>
            </a:r>
            <a:r>
              <a:rPr lang="en" sz="900">
                <a:solidFill>
                  <a:srgbClr val="CDD3DE"/>
                </a:solidFill>
                <a:latin typeface="Courier New"/>
                <a:ea typeface="Courier New"/>
                <a:cs typeface="Courier New"/>
                <a:sym typeface="Courier New"/>
              </a:rPr>
              <a:t>b</a:t>
            </a:r>
            <a:endParaRPr sz="9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94C5"/>
                </a:solidFill>
                <a:latin typeface="Courier New"/>
                <a:ea typeface="Courier New"/>
                <a:cs typeface="Courier New"/>
                <a:sym typeface="Courier New"/>
              </a:rPr>
              <a:t> return</a:t>
            </a:r>
            <a:r>
              <a:rPr lang="en" sz="900">
                <a:solidFill>
                  <a:srgbClr val="CDD3DE"/>
                </a:solidFill>
                <a:latin typeface="Courier New"/>
                <a:ea typeface="Courier New"/>
                <a:cs typeface="Courier New"/>
                <a:sym typeface="Courier New"/>
              </a:rPr>
              <a:t> </a:t>
            </a:r>
            <a:r>
              <a:rPr lang="en" sz="900">
                <a:solidFill>
                  <a:srgbClr val="CDD3DE"/>
                </a:solidFill>
                <a:latin typeface="Courier New"/>
                <a:ea typeface="Courier New"/>
                <a:cs typeface="Courier New"/>
                <a:sym typeface="Courier New"/>
              </a:rPr>
              <a:t>result</a:t>
            </a:r>
            <a:r>
              <a:rPr lang="en" sz="900">
                <a:solidFill>
                  <a:srgbClr val="5FB3B3"/>
                </a:solidFill>
                <a:latin typeface="Courier New"/>
                <a:ea typeface="Courier New"/>
                <a:cs typeface="Courier New"/>
                <a:sym typeface="Courier New"/>
              </a:rPr>
              <a:t>;</a:t>
            </a:r>
            <a:endParaRPr sz="9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DD3DE"/>
                </a:solidFill>
                <a:latin typeface="Courier New"/>
                <a:ea typeface="Courier New"/>
                <a:cs typeface="Courier New"/>
                <a:sym typeface="Courier New"/>
              </a:rPr>
              <a:t>}</a:t>
            </a:r>
            <a:endParaRPr sz="9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DD3DE"/>
                </a:solidFill>
                <a:latin typeface="Courier New"/>
                <a:ea typeface="Courier New"/>
                <a:cs typeface="Courier New"/>
                <a:sym typeface="Courier New"/>
              </a:rPr>
              <a:t>add(1,2)</a:t>
            </a:r>
            <a:r>
              <a:rPr lang="en" sz="900">
                <a:solidFill>
                  <a:srgbClr val="B7B7B7"/>
                </a:solidFill>
                <a:latin typeface="Courier New"/>
                <a:ea typeface="Courier New"/>
                <a:cs typeface="Courier New"/>
                <a:sym typeface="Courier New"/>
              </a:rPr>
              <a:t>//return 3</a:t>
            </a:r>
            <a:endParaRPr sz="900">
              <a:solidFill>
                <a:srgbClr val="B7B7B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DD3DE"/>
                </a:solidFill>
                <a:latin typeface="Courier New"/>
                <a:ea typeface="Courier New"/>
                <a:cs typeface="Courier New"/>
                <a:sym typeface="Courier New"/>
              </a:rPr>
              <a:t>add(3,4)</a:t>
            </a:r>
            <a:r>
              <a:rPr lang="en" sz="900">
                <a:solidFill>
                  <a:srgbClr val="B7B7B7"/>
                </a:solidFill>
                <a:latin typeface="Courier New"/>
                <a:ea typeface="Courier New"/>
                <a:cs typeface="Courier New"/>
                <a:sym typeface="Courier New"/>
              </a:rPr>
              <a:t>//return 7</a:t>
            </a:r>
            <a:endParaRPr sz="900">
              <a:solidFill>
                <a:srgbClr val="B7B7B7"/>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B7B7B7"/>
                </a:solidFill>
                <a:latin typeface="Courier New"/>
                <a:ea typeface="Courier New"/>
                <a:cs typeface="Courier New"/>
                <a:sym typeface="Courier New"/>
              </a:rPr>
              <a:t>//Always returns the add of two numbers</a:t>
            </a:r>
            <a:endParaRPr sz="900">
              <a:solidFill>
                <a:srgbClr val="B7B7B7"/>
              </a:solidFill>
              <a:latin typeface="Courier New"/>
              <a:ea typeface="Courier New"/>
              <a:cs typeface="Courier New"/>
              <a:sym typeface="Courier New"/>
            </a:endParaRPr>
          </a:p>
        </p:txBody>
      </p:sp>
      <p:sp>
        <p:nvSpPr>
          <p:cNvPr id="192" name="Google Shape;192;p39"/>
          <p:cNvSpPr/>
          <p:nvPr/>
        </p:nvSpPr>
        <p:spPr>
          <a:xfrm>
            <a:off x="4721575" y="3042000"/>
            <a:ext cx="3586500" cy="13041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9"/>
          <p:cNvSpPr txBox="1"/>
          <p:nvPr/>
        </p:nvSpPr>
        <p:spPr>
          <a:xfrm>
            <a:off x="4615500" y="3286025"/>
            <a:ext cx="4528500" cy="871800"/>
          </a:xfrm>
          <a:prstGeom prst="rect">
            <a:avLst/>
          </a:prstGeom>
          <a:noFill/>
          <a:ln>
            <a:noFill/>
          </a:ln>
        </p:spPr>
        <p:txBody>
          <a:bodyPr anchorCtr="0" anchor="ctr" bIns="91425" lIns="91425" spcFirstLastPara="1" rIns="91425" wrap="square" tIns="91425">
            <a:noAutofit/>
          </a:bodyPr>
          <a:lstStyle/>
          <a:p>
            <a:pPr indent="0" lvl="0" marL="139700" marR="139700" rtl="0" algn="l">
              <a:lnSpc>
                <a:spcPct val="150000"/>
              </a:lnSpc>
              <a:spcBef>
                <a:spcPts val="600"/>
              </a:spcBef>
              <a:spcAft>
                <a:spcPts val="600"/>
              </a:spcAft>
              <a:buNone/>
            </a:pPr>
            <a:r>
              <a:rPr lang="en" sz="1000">
                <a:solidFill>
                  <a:srgbClr val="ABB2BF"/>
                </a:solidFill>
                <a:latin typeface="Consolas"/>
                <a:ea typeface="Consolas"/>
                <a:cs typeface="Consolas"/>
                <a:sym typeface="Consolas"/>
              </a:rPr>
              <a:t>let arr = [</a:t>
            </a:r>
            <a:r>
              <a:rPr lang="en" sz="1000">
                <a:solidFill>
                  <a:srgbClr val="D19A66"/>
                </a:solidFill>
                <a:latin typeface="Consolas"/>
                <a:ea typeface="Consolas"/>
                <a:cs typeface="Consolas"/>
                <a:sym typeface="Consolas"/>
              </a:rPr>
              <a:t>1</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2</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3</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4</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5</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6</a:t>
            </a: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let even = arr.filter(function (element) {</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    return element%</a:t>
            </a:r>
            <a:r>
              <a:rPr lang="en" sz="1000">
                <a:solidFill>
                  <a:srgbClr val="D19A66"/>
                </a:solidFill>
                <a:latin typeface="Consolas"/>
                <a:ea typeface="Consolas"/>
                <a:cs typeface="Consolas"/>
                <a:sym typeface="Consolas"/>
              </a:rPr>
              <a:t>2</a:t>
            </a:r>
            <a:r>
              <a:rPr lang="en" sz="1000">
                <a:solidFill>
                  <a:srgbClr val="ABB2BF"/>
                </a:solidFill>
                <a:latin typeface="Consolas"/>
                <a:ea typeface="Consolas"/>
                <a:cs typeface="Consolas"/>
                <a:sym typeface="Consolas"/>
              </a:rPr>
              <a:t> === </a:t>
            </a:r>
            <a:r>
              <a:rPr lang="en" sz="1000">
                <a:solidFill>
                  <a:srgbClr val="D19A66"/>
                </a:solidFill>
                <a:latin typeface="Consolas"/>
                <a:ea typeface="Consolas"/>
                <a:cs typeface="Consolas"/>
                <a:sym typeface="Consolas"/>
              </a:rPr>
              <a:t>0</a:t>
            </a: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console.log(even);</a:t>
            </a:r>
            <a:endParaRPr sz="900">
              <a:solidFill>
                <a:srgbClr val="C594C5"/>
              </a:solidFill>
              <a:latin typeface="Courier New"/>
              <a:ea typeface="Courier New"/>
              <a:cs typeface="Courier New"/>
              <a:sym typeface="Courier New"/>
            </a:endParaRPr>
          </a:p>
        </p:txBody>
      </p:sp>
      <p:sp>
        <p:nvSpPr>
          <p:cNvPr id="194" name="Google Shape;194;p39"/>
          <p:cNvSpPr txBox="1"/>
          <p:nvPr/>
        </p:nvSpPr>
        <p:spPr>
          <a:xfrm>
            <a:off x="4721575" y="7136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Return same output</a:t>
            </a:r>
            <a:endParaRPr b="1" sz="2400">
              <a:latin typeface="Montserrat"/>
              <a:ea typeface="Montserrat"/>
              <a:cs typeface="Montserrat"/>
              <a:sym typeface="Montserrat"/>
            </a:endParaRPr>
          </a:p>
        </p:txBody>
      </p:sp>
      <p:sp>
        <p:nvSpPr>
          <p:cNvPr id="195" name="Google Shape;195;p39"/>
          <p:cNvSpPr txBox="1"/>
          <p:nvPr/>
        </p:nvSpPr>
        <p:spPr>
          <a:xfrm>
            <a:off x="4721575" y="25398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No side effects</a:t>
            </a:r>
            <a:endParaRPr b="1" sz="2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9" name="Shape 199"/>
        <p:cNvGrpSpPr/>
        <p:nvPr/>
      </p:nvGrpSpPr>
      <p:grpSpPr>
        <a:xfrm>
          <a:off x="0" y="0"/>
          <a:ext cx="0" cy="0"/>
          <a:chOff x="0" y="0"/>
          <a:chExt cx="0" cy="0"/>
        </a:xfrm>
      </p:grpSpPr>
      <p:sp>
        <p:nvSpPr>
          <p:cNvPr id="200" name="Google Shape;200;p40"/>
          <p:cNvSpPr txBox="1"/>
          <p:nvPr/>
        </p:nvSpPr>
        <p:spPr>
          <a:xfrm>
            <a:off x="377125" y="429278"/>
            <a:ext cx="4194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01" name="Google Shape;201;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03" name="Google Shape;203;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04" name="Google Shape;204;p40"/>
          <p:cNvPicPr preferRelativeResize="0"/>
          <p:nvPr/>
        </p:nvPicPr>
        <p:blipFill rotWithShape="1">
          <a:blip r:embed="rId4">
            <a:alphaModFix/>
          </a:blip>
          <a:srcRect b="24127" l="0" r="0" t="0"/>
          <a:stretch/>
        </p:blipFill>
        <p:spPr>
          <a:xfrm>
            <a:off x="385023" y="4830488"/>
            <a:ext cx="661850" cy="120622"/>
          </a:xfrm>
          <a:prstGeom prst="rect">
            <a:avLst/>
          </a:prstGeom>
          <a:noFill/>
          <a:ln>
            <a:noFill/>
          </a:ln>
        </p:spPr>
      </p:pic>
      <p:sp>
        <p:nvSpPr>
          <p:cNvPr id="205" name="Google Shape;205;p40"/>
          <p:cNvSpPr txBox="1"/>
          <p:nvPr/>
        </p:nvSpPr>
        <p:spPr>
          <a:xfrm>
            <a:off x="358475" y="757575"/>
            <a:ext cx="6232800" cy="50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2400">
                <a:solidFill>
                  <a:schemeClr val="dk1"/>
                </a:solidFill>
                <a:latin typeface="Montserrat"/>
                <a:ea typeface="Montserrat"/>
                <a:cs typeface="Montserrat"/>
                <a:sym typeface="Montserrat"/>
              </a:rPr>
              <a:t>First-class vs Higher-order Functions</a:t>
            </a:r>
            <a:endParaRPr/>
          </a:p>
        </p:txBody>
      </p:sp>
      <p:sp>
        <p:nvSpPr>
          <p:cNvPr id="206" name="Google Shape;206;p40"/>
          <p:cNvSpPr txBox="1"/>
          <p:nvPr/>
        </p:nvSpPr>
        <p:spPr>
          <a:xfrm>
            <a:off x="529125" y="1488700"/>
            <a:ext cx="3200100" cy="119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400"/>
              </a:spcBef>
              <a:spcAft>
                <a:spcPts val="0"/>
              </a:spcAft>
              <a:buClr>
                <a:schemeClr val="dk1"/>
              </a:buClr>
              <a:buSzPts val="1100"/>
              <a:buFont typeface="Arial"/>
              <a:buNone/>
            </a:pPr>
            <a:r>
              <a:rPr lang="en">
                <a:solidFill>
                  <a:schemeClr val="dk1"/>
                </a:solidFill>
                <a:latin typeface="Roboto Condensed"/>
                <a:ea typeface="Roboto Condensed"/>
                <a:cs typeface="Roboto Condensed"/>
                <a:sym typeface="Roboto Condensed"/>
              </a:rPr>
              <a:t>A programming language is said to have </a:t>
            </a:r>
            <a:r>
              <a:rPr b="1" i="1" lang="en">
                <a:solidFill>
                  <a:schemeClr val="dk1"/>
                </a:solidFill>
                <a:latin typeface="Roboto Condensed"/>
                <a:ea typeface="Roboto Condensed"/>
                <a:cs typeface="Roboto Condensed"/>
                <a:sym typeface="Roboto Condensed"/>
              </a:rPr>
              <a:t>First-class</a:t>
            </a:r>
            <a:r>
              <a:rPr lang="en">
                <a:solidFill>
                  <a:schemeClr val="dk1"/>
                </a:solidFill>
                <a:latin typeface="Roboto Condensed"/>
                <a:ea typeface="Roboto Condensed"/>
                <a:cs typeface="Roboto Condensed"/>
                <a:sym typeface="Roboto Condensed"/>
              </a:rPr>
              <a:t> functions when functions in that language are treated like any other variable.</a:t>
            </a:r>
            <a:endParaRPr>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350">
              <a:solidFill>
                <a:srgbClr val="303030"/>
              </a:solidFill>
              <a:highlight>
                <a:srgbClr val="FFFFFF"/>
              </a:highlight>
              <a:latin typeface="Proxima Nova"/>
              <a:ea typeface="Proxima Nova"/>
              <a:cs typeface="Proxima Nova"/>
              <a:sym typeface="Proxima Nova"/>
            </a:endParaRPr>
          </a:p>
        </p:txBody>
      </p:sp>
      <p:sp>
        <p:nvSpPr>
          <p:cNvPr id="207" name="Google Shape;207;p40"/>
          <p:cNvSpPr txBox="1"/>
          <p:nvPr/>
        </p:nvSpPr>
        <p:spPr>
          <a:xfrm>
            <a:off x="529125" y="2451400"/>
            <a:ext cx="3000000" cy="17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latin typeface="Roboto Condensed"/>
                <a:ea typeface="Roboto Condensed"/>
                <a:cs typeface="Roboto Condensed"/>
                <a:sym typeface="Roboto Condensed"/>
              </a:rPr>
              <a:t>A function is a </a:t>
            </a:r>
            <a:r>
              <a:rPr b="1" lang="en">
                <a:solidFill>
                  <a:schemeClr val="dk1"/>
                </a:solidFill>
                <a:highlight>
                  <a:srgbClr val="FFFFFF"/>
                </a:highlight>
                <a:latin typeface="Roboto Condensed"/>
                <a:ea typeface="Roboto Condensed"/>
                <a:cs typeface="Roboto Condensed"/>
                <a:sym typeface="Roboto Condensed"/>
              </a:rPr>
              <a:t>higher order</a:t>
            </a:r>
            <a:r>
              <a:rPr lang="en">
                <a:solidFill>
                  <a:schemeClr val="dk1"/>
                </a:solidFill>
                <a:highlight>
                  <a:srgbClr val="FFFFFF"/>
                </a:highlight>
                <a:latin typeface="Roboto Condensed"/>
                <a:ea typeface="Roboto Condensed"/>
                <a:cs typeface="Roboto Condensed"/>
                <a:sym typeface="Roboto Condensed"/>
              </a:rPr>
              <a:t> function if it takes a function as a parameter, or returns a function as its result. Both of these requirements rely on functions being first-class objects in a language.</a:t>
            </a:r>
            <a:endParaRPr>
              <a:latin typeface="Roboto Condensed"/>
              <a:ea typeface="Roboto Condensed"/>
              <a:cs typeface="Roboto Condensed"/>
              <a:sym typeface="Roboto Condensed"/>
            </a:endParaRPr>
          </a:p>
        </p:txBody>
      </p:sp>
      <p:sp>
        <p:nvSpPr>
          <p:cNvPr id="208" name="Google Shape;208;p40"/>
          <p:cNvSpPr txBox="1"/>
          <p:nvPr/>
        </p:nvSpPr>
        <p:spPr>
          <a:xfrm>
            <a:off x="1230150" y="4171850"/>
            <a:ext cx="12747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source</a:t>
            </a:r>
            <a:endParaRPr/>
          </a:p>
        </p:txBody>
      </p:sp>
      <p:sp>
        <p:nvSpPr>
          <p:cNvPr id="209" name="Google Shape;209;p40"/>
          <p:cNvSpPr/>
          <p:nvPr/>
        </p:nvSpPr>
        <p:spPr>
          <a:xfrm>
            <a:off x="4514750" y="1782450"/>
            <a:ext cx="3586500" cy="1514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0"/>
          <p:cNvSpPr txBox="1"/>
          <p:nvPr/>
        </p:nvSpPr>
        <p:spPr>
          <a:xfrm>
            <a:off x="4876375" y="1968900"/>
            <a:ext cx="3000000" cy="113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C594C5"/>
                </a:solidFill>
                <a:latin typeface="Courier New"/>
                <a:ea typeface="Courier New"/>
                <a:cs typeface="Courier New"/>
                <a:sym typeface="Courier New"/>
              </a:rPr>
              <a:t>const </a:t>
            </a:r>
            <a:r>
              <a:rPr lang="en" sz="900">
                <a:solidFill>
                  <a:srgbClr val="6699CC"/>
                </a:solidFill>
                <a:latin typeface="Courier New"/>
                <a:ea typeface="Courier New"/>
                <a:cs typeface="Courier New"/>
                <a:sym typeface="Courier New"/>
              </a:rPr>
              <a:t>add</a:t>
            </a:r>
            <a:r>
              <a:rPr lang="en" sz="900">
                <a:solidFill>
                  <a:srgbClr val="C594C5"/>
                </a:solidFill>
                <a:latin typeface="Courier New"/>
                <a:ea typeface="Courier New"/>
                <a:cs typeface="Courier New"/>
                <a:sym typeface="Courier New"/>
              </a:rPr>
              <a:t> = </a:t>
            </a:r>
            <a:r>
              <a:rPr lang="en" sz="900">
                <a:solidFill>
                  <a:srgbClr val="C594C5"/>
                </a:solidFill>
                <a:latin typeface="Courier New"/>
                <a:ea typeface="Courier New"/>
                <a:cs typeface="Courier New"/>
                <a:sym typeface="Courier New"/>
              </a:rPr>
              <a:t>function</a:t>
            </a:r>
            <a:r>
              <a:rPr lang="en" sz="900">
                <a:solidFill>
                  <a:srgbClr val="CDD3DE"/>
                </a:solidFill>
                <a:latin typeface="Courier New"/>
                <a:ea typeface="Courier New"/>
                <a:cs typeface="Courier New"/>
                <a:sym typeface="Courier New"/>
              </a:rPr>
              <a:t> </a:t>
            </a:r>
            <a:r>
              <a:rPr lang="en" sz="900">
                <a:solidFill>
                  <a:srgbClr val="5FB3B3"/>
                </a:solidFill>
                <a:latin typeface="Courier New"/>
                <a:ea typeface="Courier New"/>
                <a:cs typeface="Courier New"/>
                <a:sym typeface="Courier New"/>
              </a:rPr>
              <a:t>(</a:t>
            </a:r>
            <a:r>
              <a:rPr lang="en" sz="900">
                <a:solidFill>
                  <a:srgbClr val="CDD3DE"/>
                </a:solidFill>
                <a:latin typeface="Courier New"/>
                <a:ea typeface="Courier New"/>
                <a:cs typeface="Courier New"/>
                <a:sym typeface="Courier New"/>
              </a:rPr>
              <a:t>a, b</a:t>
            </a:r>
            <a:r>
              <a:rPr lang="en" sz="900">
                <a:solidFill>
                  <a:srgbClr val="5FB3B3"/>
                </a:solidFill>
                <a:latin typeface="Courier New"/>
                <a:ea typeface="Courier New"/>
                <a:cs typeface="Courier New"/>
                <a:sym typeface="Courier New"/>
              </a:rPr>
              <a:t>)</a:t>
            </a:r>
            <a:r>
              <a:rPr lang="en" sz="900">
                <a:solidFill>
                  <a:srgbClr val="CDD3DE"/>
                </a:solidFill>
                <a:latin typeface="Courier New"/>
                <a:ea typeface="Courier New"/>
                <a:cs typeface="Courier New"/>
                <a:sym typeface="Courier New"/>
              </a:rPr>
              <a:t> {</a:t>
            </a:r>
            <a:endParaRPr sz="9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699CC"/>
                </a:solidFill>
                <a:latin typeface="Courier New"/>
                <a:ea typeface="Courier New"/>
                <a:cs typeface="Courier New"/>
                <a:sym typeface="Courier New"/>
              </a:rPr>
              <a:t> let </a:t>
            </a:r>
            <a:r>
              <a:rPr lang="en" sz="900">
                <a:solidFill>
                  <a:srgbClr val="CDD3DE"/>
                </a:solidFill>
                <a:latin typeface="Courier New"/>
                <a:ea typeface="Courier New"/>
                <a:cs typeface="Courier New"/>
                <a:sym typeface="Courier New"/>
              </a:rPr>
              <a:t>result</a:t>
            </a:r>
            <a:r>
              <a:rPr lang="en" sz="900">
                <a:solidFill>
                  <a:srgbClr val="6699CC"/>
                </a:solidFill>
                <a:latin typeface="Courier New"/>
                <a:ea typeface="Courier New"/>
                <a:cs typeface="Courier New"/>
                <a:sym typeface="Courier New"/>
              </a:rPr>
              <a:t> = </a:t>
            </a:r>
            <a:r>
              <a:rPr lang="en" sz="900">
                <a:solidFill>
                  <a:srgbClr val="CDD3DE"/>
                </a:solidFill>
                <a:latin typeface="Courier New"/>
                <a:ea typeface="Courier New"/>
                <a:cs typeface="Courier New"/>
                <a:sym typeface="Courier New"/>
              </a:rPr>
              <a:t>a</a:t>
            </a:r>
            <a:r>
              <a:rPr lang="en" sz="900">
                <a:solidFill>
                  <a:srgbClr val="6699CC"/>
                </a:solidFill>
                <a:latin typeface="Courier New"/>
                <a:ea typeface="Courier New"/>
                <a:cs typeface="Courier New"/>
                <a:sym typeface="Courier New"/>
              </a:rPr>
              <a:t> + </a:t>
            </a:r>
            <a:r>
              <a:rPr lang="en" sz="900">
                <a:solidFill>
                  <a:srgbClr val="CDD3DE"/>
                </a:solidFill>
                <a:latin typeface="Courier New"/>
                <a:ea typeface="Courier New"/>
                <a:cs typeface="Courier New"/>
                <a:sym typeface="Courier New"/>
              </a:rPr>
              <a:t>b</a:t>
            </a:r>
            <a:endParaRPr sz="9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94C5"/>
                </a:solidFill>
                <a:latin typeface="Courier New"/>
                <a:ea typeface="Courier New"/>
                <a:cs typeface="Courier New"/>
                <a:sym typeface="Courier New"/>
              </a:rPr>
              <a:t> return</a:t>
            </a:r>
            <a:r>
              <a:rPr lang="en" sz="900">
                <a:solidFill>
                  <a:srgbClr val="CDD3DE"/>
                </a:solidFill>
                <a:latin typeface="Courier New"/>
                <a:ea typeface="Courier New"/>
                <a:cs typeface="Courier New"/>
                <a:sym typeface="Courier New"/>
              </a:rPr>
              <a:t> result</a:t>
            </a:r>
            <a:r>
              <a:rPr lang="en" sz="900">
                <a:solidFill>
                  <a:srgbClr val="5FB3B3"/>
                </a:solidFill>
                <a:latin typeface="Courier New"/>
                <a:ea typeface="Courier New"/>
                <a:cs typeface="Courier New"/>
                <a:sym typeface="Courier New"/>
              </a:rPr>
              <a:t>;</a:t>
            </a:r>
            <a:endParaRPr sz="9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DD3DE"/>
                </a:solidFill>
                <a:latin typeface="Courier New"/>
                <a:ea typeface="Courier New"/>
                <a:cs typeface="Courier New"/>
                <a:sym typeface="Courier New"/>
              </a:rPr>
              <a:t>}</a:t>
            </a:r>
            <a:endParaRPr sz="900">
              <a:solidFill>
                <a:srgbClr val="B7B7B7"/>
              </a:solidFill>
              <a:latin typeface="Courier New"/>
              <a:ea typeface="Courier New"/>
              <a:cs typeface="Courier New"/>
              <a:sym typeface="Courier New"/>
            </a:endParaRPr>
          </a:p>
        </p:txBody>
      </p:sp>
      <p:sp>
        <p:nvSpPr>
          <p:cNvPr id="211" name="Google Shape;211;p40"/>
          <p:cNvSpPr/>
          <p:nvPr/>
        </p:nvSpPr>
        <p:spPr>
          <a:xfrm>
            <a:off x="4514750" y="3647000"/>
            <a:ext cx="3586500" cy="13041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0"/>
          <p:cNvSpPr txBox="1"/>
          <p:nvPr/>
        </p:nvSpPr>
        <p:spPr>
          <a:xfrm>
            <a:off x="4408675" y="3891025"/>
            <a:ext cx="4528500" cy="871800"/>
          </a:xfrm>
          <a:prstGeom prst="rect">
            <a:avLst/>
          </a:prstGeom>
          <a:noFill/>
          <a:ln>
            <a:noFill/>
          </a:ln>
        </p:spPr>
        <p:txBody>
          <a:bodyPr anchorCtr="0" anchor="ctr" bIns="91425" lIns="91425" spcFirstLastPara="1" rIns="91425" wrap="square" tIns="91425">
            <a:noAutofit/>
          </a:bodyPr>
          <a:lstStyle/>
          <a:p>
            <a:pPr indent="0" lvl="0" marL="139700" marR="139700" rtl="0" algn="l">
              <a:lnSpc>
                <a:spcPct val="150000"/>
              </a:lnSpc>
              <a:spcBef>
                <a:spcPts val="600"/>
              </a:spcBef>
              <a:spcAft>
                <a:spcPts val="600"/>
              </a:spcAft>
              <a:buNone/>
            </a:pPr>
            <a:r>
              <a:rPr lang="en" sz="1000">
                <a:solidFill>
                  <a:srgbClr val="ABB2BF"/>
                </a:solidFill>
                <a:latin typeface="Consolas"/>
                <a:ea typeface="Consolas"/>
                <a:cs typeface="Consolas"/>
                <a:sym typeface="Consolas"/>
              </a:rPr>
              <a:t>const</a:t>
            </a:r>
            <a:r>
              <a:rPr lang="en" sz="1000">
                <a:solidFill>
                  <a:srgbClr val="ABB2BF"/>
                </a:solidFill>
                <a:latin typeface="Consolas"/>
                <a:ea typeface="Consolas"/>
                <a:cs typeface="Consolas"/>
                <a:sym typeface="Consolas"/>
              </a:rPr>
              <a:t> arr = [</a:t>
            </a:r>
            <a:r>
              <a:rPr lang="en" sz="1000">
                <a:solidFill>
                  <a:srgbClr val="D19A66"/>
                </a:solidFill>
                <a:latin typeface="Consolas"/>
                <a:ea typeface="Consolas"/>
                <a:cs typeface="Consolas"/>
                <a:sym typeface="Consolas"/>
              </a:rPr>
              <a:t>1</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2</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3</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4</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5</a:t>
            </a:r>
            <a:r>
              <a:rPr lang="en" sz="1000">
                <a:solidFill>
                  <a:srgbClr val="ABB2BF"/>
                </a:solidFill>
                <a:latin typeface="Consolas"/>
                <a:ea typeface="Consolas"/>
                <a:cs typeface="Consolas"/>
                <a:sym typeface="Consolas"/>
              </a:rPr>
              <a:t>, </a:t>
            </a:r>
            <a:r>
              <a:rPr lang="en" sz="1000">
                <a:solidFill>
                  <a:srgbClr val="D19A66"/>
                </a:solidFill>
                <a:latin typeface="Consolas"/>
                <a:ea typeface="Consolas"/>
                <a:cs typeface="Consolas"/>
                <a:sym typeface="Consolas"/>
              </a:rPr>
              <a:t>6</a:t>
            </a: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const even = arr.filter(function (element) {</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    return element%</a:t>
            </a:r>
            <a:r>
              <a:rPr lang="en" sz="1000">
                <a:solidFill>
                  <a:srgbClr val="D19A66"/>
                </a:solidFill>
                <a:latin typeface="Consolas"/>
                <a:ea typeface="Consolas"/>
                <a:cs typeface="Consolas"/>
                <a:sym typeface="Consolas"/>
              </a:rPr>
              <a:t>2</a:t>
            </a:r>
            <a:r>
              <a:rPr lang="en" sz="1000">
                <a:solidFill>
                  <a:srgbClr val="ABB2BF"/>
                </a:solidFill>
                <a:latin typeface="Consolas"/>
                <a:ea typeface="Consolas"/>
                <a:cs typeface="Consolas"/>
                <a:sym typeface="Consolas"/>
              </a:rPr>
              <a:t> === </a:t>
            </a:r>
            <a:r>
              <a:rPr lang="en" sz="1000">
                <a:solidFill>
                  <a:srgbClr val="D19A66"/>
                </a:solidFill>
                <a:latin typeface="Consolas"/>
                <a:ea typeface="Consolas"/>
                <a:cs typeface="Consolas"/>
                <a:sym typeface="Consolas"/>
              </a:rPr>
              <a:t>0</a:t>
            </a: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a:t>
            </a:r>
            <a:br>
              <a:rPr lang="en" sz="1000">
                <a:solidFill>
                  <a:srgbClr val="ABB2BF"/>
                </a:solidFill>
                <a:latin typeface="Consolas"/>
                <a:ea typeface="Consolas"/>
                <a:cs typeface="Consolas"/>
                <a:sym typeface="Consolas"/>
              </a:rPr>
            </a:br>
            <a:r>
              <a:rPr lang="en" sz="1000">
                <a:solidFill>
                  <a:srgbClr val="ABB2BF"/>
                </a:solidFill>
                <a:latin typeface="Consolas"/>
                <a:ea typeface="Consolas"/>
                <a:cs typeface="Consolas"/>
                <a:sym typeface="Consolas"/>
              </a:rPr>
              <a:t>console.log(even);</a:t>
            </a:r>
            <a:endParaRPr sz="900">
              <a:solidFill>
                <a:srgbClr val="C594C5"/>
              </a:solidFill>
              <a:latin typeface="Courier New"/>
              <a:ea typeface="Courier New"/>
              <a:cs typeface="Courier New"/>
              <a:sym typeface="Courier New"/>
            </a:endParaRPr>
          </a:p>
        </p:txBody>
      </p:sp>
      <p:sp>
        <p:nvSpPr>
          <p:cNvPr id="213" name="Google Shape;213;p40"/>
          <p:cNvSpPr txBox="1"/>
          <p:nvPr/>
        </p:nvSpPr>
        <p:spPr>
          <a:xfrm>
            <a:off x="4514750" y="13186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First-class</a:t>
            </a:r>
            <a:endParaRPr b="1" sz="2400">
              <a:latin typeface="Montserrat"/>
              <a:ea typeface="Montserrat"/>
              <a:cs typeface="Montserrat"/>
              <a:sym typeface="Montserrat"/>
            </a:endParaRPr>
          </a:p>
        </p:txBody>
      </p:sp>
      <p:sp>
        <p:nvSpPr>
          <p:cNvPr id="214" name="Google Shape;214;p40"/>
          <p:cNvSpPr txBox="1"/>
          <p:nvPr/>
        </p:nvSpPr>
        <p:spPr>
          <a:xfrm>
            <a:off x="4514750" y="31448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Higher-order</a:t>
            </a:r>
            <a:endParaRPr b="1" sz="2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 name="Shape 218"/>
        <p:cNvGrpSpPr/>
        <p:nvPr/>
      </p:nvGrpSpPr>
      <p:grpSpPr>
        <a:xfrm>
          <a:off x="0" y="0"/>
          <a:ext cx="0" cy="0"/>
          <a:chOff x="0" y="0"/>
          <a:chExt cx="0" cy="0"/>
        </a:xfrm>
      </p:grpSpPr>
      <p:sp>
        <p:nvSpPr>
          <p:cNvPr id="219" name="Google Shape;219;p41"/>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Advantage</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20" name="Google Shape;220;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22" name="Google Shape;222;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23" name="Google Shape;223;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24" name="Google Shape;224;p41"/>
          <p:cNvSpPr txBox="1"/>
          <p:nvPr/>
        </p:nvSpPr>
        <p:spPr>
          <a:xfrm>
            <a:off x="438475" y="1589975"/>
            <a:ext cx="8130900" cy="1455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212121"/>
              </a:buClr>
              <a:buSzPts val="1400"/>
              <a:buFont typeface="Roboto Condensed"/>
              <a:buChar char="❖"/>
            </a:pPr>
            <a:r>
              <a:rPr lang="en">
                <a:solidFill>
                  <a:srgbClr val="212121"/>
                </a:solidFill>
                <a:highlight>
                  <a:srgbClr val="FFFFFF"/>
                </a:highlight>
                <a:latin typeface="Roboto Condensed"/>
                <a:ea typeface="Roboto Condensed"/>
                <a:cs typeface="Roboto Condensed"/>
                <a:sym typeface="Roboto Condensed"/>
              </a:rPr>
              <a:t>They are easier to test, since they will return the same result from the same parameters.</a:t>
            </a:r>
            <a:endParaRPr>
              <a:solidFill>
                <a:srgbClr val="212121"/>
              </a:solidFill>
              <a:highlight>
                <a:srgbClr val="FFFFFF"/>
              </a:highlight>
              <a:latin typeface="Roboto Condensed"/>
              <a:ea typeface="Roboto Condensed"/>
              <a:cs typeface="Roboto Condensed"/>
              <a:sym typeface="Roboto Condensed"/>
            </a:endParaRPr>
          </a:p>
          <a:p>
            <a:pPr indent="-317500" lvl="0" marL="457200" marR="25400" rtl="0" algn="l">
              <a:lnSpc>
                <a:spcPct val="150000"/>
              </a:lnSpc>
              <a:spcBef>
                <a:spcPts val="0"/>
              </a:spcBef>
              <a:spcAft>
                <a:spcPts val="0"/>
              </a:spcAft>
              <a:buClr>
                <a:srgbClr val="212121"/>
              </a:buClr>
              <a:buSzPts val="1400"/>
              <a:buFont typeface="Roboto Condensed"/>
              <a:buChar char="❖"/>
            </a:pPr>
            <a:r>
              <a:rPr lang="en">
                <a:solidFill>
                  <a:srgbClr val="212121"/>
                </a:solidFill>
                <a:highlight>
                  <a:srgbClr val="FFFFFF"/>
                </a:highlight>
                <a:latin typeface="Roboto Condensed"/>
                <a:ea typeface="Roboto Condensed"/>
                <a:cs typeface="Roboto Condensed"/>
                <a:sym typeface="Roboto Condensed"/>
              </a:rPr>
              <a:t>They can be cached, since they always return the same result we can store these results in cache (memorize).</a:t>
            </a:r>
            <a:endParaRPr>
              <a:solidFill>
                <a:srgbClr val="212121"/>
              </a:solidFill>
              <a:highlight>
                <a:srgbClr val="FFFFFF"/>
              </a:highlight>
              <a:latin typeface="Roboto Condensed"/>
              <a:ea typeface="Roboto Condensed"/>
              <a:cs typeface="Roboto Condensed"/>
              <a:sym typeface="Roboto Condensed"/>
            </a:endParaRPr>
          </a:p>
          <a:p>
            <a:pPr indent="-317500" lvl="0" marL="457200" rtl="0" algn="l">
              <a:lnSpc>
                <a:spcPct val="150000"/>
              </a:lnSpc>
              <a:spcBef>
                <a:spcPts val="0"/>
              </a:spcBef>
              <a:spcAft>
                <a:spcPts val="0"/>
              </a:spcAft>
              <a:buClr>
                <a:srgbClr val="212121"/>
              </a:buClr>
              <a:buSzPts val="1400"/>
              <a:buFont typeface="Roboto Condensed"/>
              <a:buChar char="❖"/>
            </a:pPr>
            <a:r>
              <a:rPr lang="en">
                <a:solidFill>
                  <a:srgbClr val="212121"/>
                </a:solidFill>
                <a:latin typeface="Roboto Condensed"/>
                <a:ea typeface="Roboto Condensed"/>
                <a:cs typeface="Roboto Condensed"/>
                <a:sym typeface="Roboto Condensed"/>
              </a:rPr>
              <a:t>Easy to understand.</a:t>
            </a:r>
            <a:endParaRPr>
              <a:solidFill>
                <a:srgbClr val="212121"/>
              </a:solidFill>
              <a:latin typeface="Roboto Condensed"/>
              <a:ea typeface="Roboto Condensed"/>
              <a:cs typeface="Roboto Condensed"/>
              <a:sym typeface="Roboto Condensed"/>
            </a:endParaRPr>
          </a:p>
          <a:p>
            <a:pPr indent="-317500" lvl="0" marL="457200" marR="25400" rtl="0" algn="l">
              <a:lnSpc>
                <a:spcPct val="150000"/>
              </a:lnSpc>
              <a:spcBef>
                <a:spcPts val="0"/>
              </a:spcBef>
              <a:spcAft>
                <a:spcPts val="0"/>
              </a:spcAft>
              <a:buClr>
                <a:srgbClr val="212121"/>
              </a:buClr>
              <a:buSzPts val="1400"/>
              <a:buFont typeface="Roboto Condensed"/>
              <a:buChar char="❖"/>
            </a:pPr>
            <a:r>
              <a:rPr lang="en">
                <a:solidFill>
                  <a:srgbClr val="212121"/>
                </a:solidFill>
                <a:highlight>
                  <a:srgbClr val="FFFFFF"/>
                </a:highlight>
                <a:latin typeface="Roboto Condensed"/>
                <a:ea typeface="Roboto Condensed"/>
                <a:cs typeface="Roboto Condensed"/>
                <a:sym typeface="Roboto Condensed"/>
              </a:rPr>
              <a:t>They can be executed in parallel, since they do not have any external dependence.</a:t>
            </a:r>
            <a:endParaRPr>
              <a:solidFill>
                <a:srgbClr val="212121"/>
              </a:solidFill>
              <a:latin typeface="Roboto Condensed"/>
              <a:ea typeface="Roboto Condensed"/>
              <a:cs typeface="Roboto Condensed"/>
              <a:sym typeface="Roboto Condensed"/>
            </a:endParaRPr>
          </a:p>
          <a:p>
            <a:pPr indent="-317500" lvl="0" marL="457200" rtl="0" algn="l">
              <a:lnSpc>
                <a:spcPct val="150000"/>
              </a:lnSpc>
              <a:spcBef>
                <a:spcPts val="0"/>
              </a:spcBef>
              <a:spcAft>
                <a:spcPts val="0"/>
              </a:spcAft>
              <a:buClr>
                <a:srgbClr val="212121"/>
              </a:buClr>
              <a:buSzPts val="1400"/>
              <a:buFont typeface="Roboto Condensed"/>
              <a:buChar char="❖"/>
            </a:pPr>
            <a:r>
              <a:rPr lang="en">
                <a:solidFill>
                  <a:srgbClr val="212121"/>
                </a:solidFill>
                <a:highlight>
                  <a:srgbClr val="FFFFFF"/>
                </a:highlight>
                <a:latin typeface="Roboto Condensed"/>
                <a:ea typeface="Roboto Condensed"/>
                <a:cs typeface="Roboto Condensed"/>
                <a:sym typeface="Roboto Condensed"/>
              </a:rPr>
              <a:t>It reduces the amount of bugs, since they do not generate alterations of the external state.</a:t>
            </a:r>
            <a:endParaRPr>
              <a:solidFill>
                <a:srgbClr val="212121"/>
              </a:solidFill>
              <a:highlight>
                <a:srgbClr val="FFFFFF"/>
              </a:highlight>
              <a:latin typeface="Roboto Condensed"/>
              <a:ea typeface="Roboto Condensed"/>
              <a:cs typeface="Roboto Condensed"/>
              <a:sym typeface="Roboto Condensed"/>
            </a:endParaRPr>
          </a:p>
          <a:p>
            <a:pPr indent="-317500" lvl="0" marL="457200" rtl="0" algn="l">
              <a:lnSpc>
                <a:spcPct val="150000"/>
              </a:lnSpc>
              <a:spcBef>
                <a:spcPts val="0"/>
              </a:spcBef>
              <a:spcAft>
                <a:spcPts val="0"/>
              </a:spcAft>
              <a:buClr>
                <a:srgbClr val="212121"/>
              </a:buClr>
              <a:buSzPts val="1400"/>
              <a:buFont typeface="Roboto Condensed"/>
              <a:buChar char="❖"/>
            </a:pPr>
            <a:r>
              <a:rPr lang="en">
                <a:solidFill>
                  <a:srgbClr val="212121"/>
                </a:solidFill>
                <a:highlight>
                  <a:srgbClr val="FFFFFF"/>
                </a:highlight>
                <a:latin typeface="Roboto Condensed"/>
                <a:ea typeface="Roboto Condensed"/>
                <a:cs typeface="Roboto Condensed"/>
                <a:sym typeface="Roboto Condensed"/>
              </a:rPr>
              <a:t>If the result of a pure expression is not used, it can be eliminated without affecting other expressions.</a:t>
            </a:r>
            <a:endParaRPr>
              <a:solidFill>
                <a:srgbClr val="212121"/>
              </a:solidFill>
              <a:highlight>
                <a:srgbClr val="FFFFFF"/>
              </a:highlight>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8" name="Shape 228"/>
        <p:cNvGrpSpPr/>
        <p:nvPr/>
      </p:nvGrpSpPr>
      <p:grpSpPr>
        <a:xfrm>
          <a:off x="0" y="0"/>
          <a:ext cx="0" cy="0"/>
          <a:chOff x="0" y="0"/>
          <a:chExt cx="0" cy="0"/>
        </a:xfrm>
      </p:grpSpPr>
      <p:sp>
        <p:nvSpPr>
          <p:cNvPr id="229" name="Google Shape;229;p42"/>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React</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Homework</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30" name="Google Shape;230;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32" name="Google Shape;232;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3" name="Google Shape;233;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34" name="Google Shape;234;p42"/>
          <p:cNvSpPr txBox="1"/>
          <p:nvPr/>
        </p:nvSpPr>
        <p:spPr>
          <a:xfrm>
            <a:off x="494575" y="1537650"/>
            <a:ext cx="7175700" cy="3687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Clr>
                <a:schemeClr val="dk1"/>
              </a:buClr>
              <a:buSzPts val="1100"/>
              <a:buFont typeface="Arial"/>
              <a:buNone/>
            </a:pPr>
            <a:r>
              <a:rPr lang="en">
                <a:solidFill>
                  <a:srgbClr val="212121"/>
                </a:solidFill>
                <a:highlight>
                  <a:srgbClr val="FFFFFF"/>
                </a:highlight>
                <a:latin typeface="Roboto Condensed"/>
                <a:ea typeface="Roboto Condensed"/>
                <a:cs typeface="Roboto Condensed"/>
                <a:sym typeface="Roboto Condensed"/>
              </a:rPr>
              <a:t>Make the next challenge. At this level it has to be easy...</a:t>
            </a:r>
            <a:endParaRPr>
              <a:solidFill>
                <a:srgbClr val="21212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
        <p:nvSpPr>
          <p:cNvPr id="235" name="Google Shape;235;p42"/>
          <p:cNvSpPr txBox="1"/>
          <p:nvPr/>
        </p:nvSpPr>
        <p:spPr>
          <a:xfrm>
            <a:off x="4120700" y="2670650"/>
            <a:ext cx="22998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u="sng">
                <a:solidFill>
                  <a:schemeClr val="hlink"/>
                </a:solidFill>
                <a:latin typeface="Roboto Condensed"/>
                <a:ea typeface="Roboto Condensed"/>
                <a:cs typeface="Roboto Condensed"/>
                <a:sym typeface="Roboto Condensed"/>
                <a:hlinkClick r:id="rId5"/>
              </a:rPr>
              <a:t>Challenge</a:t>
            </a:r>
            <a:endParaRPr sz="3600">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grpSp>
        <p:nvGrpSpPr>
          <p:cNvPr id="241" name="Google Shape;241;p43"/>
          <p:cNvGrpSpPr/>
          <p:nvPr/>
        </p:nvGrpSpPr>
        <p:grpSpPr>
          <a:xfrm>
            <a:off x="-17746" y="0"/>
            <a:ext cx="9211188" cy="5143500"/>
            <a:chOff x="-17746" y="0"/>
            <a:chExt cx="9211188" cy="5715000"/>
          </a:xfrm>
        </p:grpSpPr>
        <p:pic>
          <p:nvPicPr>
            <p:cNvPr descr="rawpixel-com-323215.jpg" id="242" name="Google Shape;242;p43"/>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243" name="Google Shape;243;p43"/>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244" name="Google Shape;244;p43"/>
          <p:cNvGrpSpPr/>
          <p:nvPr/>
        </p:nvGrpSpPr>
        <p:grpSpPr>
          <a:xfrm>
            <a:off x="3507060" y="2308855"/>
            <a:ext cx="2129881" cy="525790"/>
            <a:chOff x="3487403" y="2670898"/>
            <a:chExt cx="2129881" cy="584211"/>
          </a:xfrm>
        </p:grpSpPr>
        <p:pic>
          <p:nvPicPr>
            <p:cNvPr id="245" name="Google Shape;245;p43"/>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246" name="Google Shape;246;p43"/>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